
<file path=[Content_Types].xml><?xml version="1.0" encoding="utf-8"?>
<Types xmlns="http://schemas.openxmlformats.org/package/2006/content-types">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8" r:id="rId3"/>
    <p:sldId id="264" r:id="rId4"/>
    <p:sldId id="266" r:id="rId5"/>
    <p:sldId id="267" r:id="rId6"/>
    <p:sldId id="268" r:id="rId7"/>
    <p:sldId id="269" r:id="rId8"/>
    <p:sldId id="270" r:id="rId9"/>
    <p:sldId id="271" r:id="rId10"/>
    <p:sldId id="260" r:id="rId11"/>
    <p:sldId id="261" r:id="rId12"/>
    <p:sldId id="272" r:id="rId13"/>
    <p:sldId id="262" r:id="rId14"/>
    <p:sldId id="26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102" y="-3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58CC734-33C0-4F47-9035-8A9591722130}" type="datetimeFigureOut">
              <a:rPr lang="en-US" smtClean="0"/>
              <a:t>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normAutofit/>
          </a:bodyPr>
          <a:lstStyle/>
          <a:p>
            <a:fld id="{AC52D5BE-2AC5-4B24-9B1D-2CCAF916C9C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8CC734-33C0-4F47-9035-8A9591722130}" type="datetimeFigureOut">
              <a:rPr lang="en-US" smtClean="0"/>
              <a:t>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2D5BE-2AC5-4B24-9B1D-2CCAF916C9C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8CC734-33C0-4F47-9035-8A9591722130}" type="datetimeFigureOut">
              <a:rPr lang="en-US" smtClean="0"/>
              <a:t>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2D5BE-2AC5-4B24-9B1D-2CCAF916C9C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58CC734-33C0-4F47-9035-8A9591722130}" type="datetimeFigureOut">
              <a:rPr lang="en-US" smtClean="0"/>
              <a:t>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2D5BE-2AC5-4B24-9B1D-2CCAF916C9C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58CC734-33C0-4F47-9035-8A9591722130}" type="datetimeFigureOut">
              <a:rPr lang="en-US" smtClean="0"/>
              <a:t>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2D5BE-2AC5-4B24-9B1D-2CCAF916C9C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58CC734-33C0-4F47-9035-8A9591722130}" type="datetimeFigureOut">
              <a:rPr lang="en-US" smtClean="0"/>
              <a:t>2/20/2021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2D5BE-2AC5-4B24-9B1D-2CCAF916C9CB}" type="slidenum">
              <a:rPr lang="en-US" smtClean="0"/>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458CC734-33C0-4F47-9035-8A9591722130}" type="datetimeFigureOut">
              <a:rPr lang="en-US" smtClean="0"/>
              <a:t>2/20/2021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52D5BE-2AC5-4B24-9B1D-2CCAF916C9CB}" type="slidenum">
              <a:rPr lang="en-US" smtClean="0"/>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458CC734-33C0-4F47-9035-8A9591722130}" type="datetimeFigureOut">
              <a:rPr lang="en-US" smtClean="0"/>
              <a:t>2/20/2021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52D5BE-2AC5-4B24-9B1D-2CCAF916C9C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458CC734-33C0-4F47-9035-8A9591722130}" type="datetimeFigureOut">
              <a:rPr lang="en-US" smtClean="0"/>
              <a:t>2/20/2021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52D5BE-2AC5-4B24-9B1D-2CCAF916C9C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58CC734-33C0-4F47-9035-8A9591722130}" type="datetimeFigureOut">
              <a:rPr lang="en-US" smtClean="0"/>
              <a:t>2/20/2021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2D5BE-2AC5-4B24-9B1D-2CCAF916C9CB}" type="slidenum">
              <a:rPr lang="en-US" smtClean="0"/>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58CC734-33C0-4F47-9035-8A9591722130}" type="datetimeFigureOut">
              <a:rPr lang="en-US" smtClean="0"/>
              <a:t>2/20/2021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2D5BE-2AC5-4B24-9B1D-2CCAF916C9CB}" type="slidenum">
              <a:rPr lang="en-US" smtClean="0"/>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458CC734-33C0-4F47-9035-8A9591722130}" type="datetimeFigureOut">
              <a:rPr lang="en-US" smtClean="0"/>
              <a:t>2/20/2021</a:t>
            </a:fld>
            <a:endParaRPr lang="en-US"/>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AC52D5BE-2AC5-4B24-9B1D-2CCAF916C9CB}"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0800" y="1600200"/>
            <a:ext cx="3886200" cy="1524000"/>
          </a:xfrm>
        </p:spPr>
        <p:txBody>
          <a:bodyPr/>
          <a:lstStyle/>
          <a:p>
            <a:pPr algn="ctr"/>
            <a:r>
              <a:rPr lang="en-US" dirty="0" smtClean="0">
                <a:effectLst>
                  <a:outerShdw blurRad="38100" dist="38100" dir="2700000" algn="tl">
                    <a:srgbClr val="000000">
                      <a:alpha val="43137"/>
                    </a:srgbClr>
                  </a:outerShdw>
                </a:effectLst>
              </a:rPr>
              <a:t>Army OPORD </a:t>
            </a:r>
            <a:r>
              <a:rPr lang="en-US" dirty="0" smtClean="0"/>
              <a:t>Brief</a:t>
            </a:r>
            <a:endParaRPr lang="en-US" dirty="0"/>
          </a:p>
        </p:txBody>
      </p:sp>
      <p:sp>
        <p:nvSpPr>
          <p:cNvPr id="3" name="Subtitle 2"/>
          <p:cNvSpPr>
            <a:spLocks noGrp="1"/>
          </p:cNvSpPr>
          <p:nvPr>
            <p:ph type="subTitle" idx="1"/>
          </p:nvPr>
        </p:nvSpPr>
        <p:spPr>
          <a:xfrm>
            <a:off x="2667000" y="3048000"/>
            <a:ext cx="3886200" cy="1825625"/>
          </a:xfrm>
        </p:spPr>
        <p:txBody>
          <a:bodyPr>
            <a:normAutofit/>
          </a:bodyPr>
          <a:lstStyle/>
          <a:p>
            <a:pPr algn="ctr"/>
            <a:r>
              <a:rPr lang="en-US" dirty="0" smtClean="0"/>
              <a:t>Student’s Name</a:t>
            </a:r>
          </a:p>
          <a:p>
            <a:pPr algn="ctr"/>
            <a:r>
              <a:rPr lang="en-US" dirty="0" smtClean="0"/>
              <a:t>Institution</a:t>
            </a:r>
            <a:endParaRPr lang="en-US" dirty="0"/>
          </a:p>
        </p:txBody>
      </p:sp>
    </p:spTree>
    <p:extLst>
      <p:ext uri="{BB962C8B-B14F-4D97-AF65-F5344CB8AC3E}">
        <p14:creationId xmlns:p14="http://schemas.microsoft.com/office/powerpoint/2010/main" val="41351266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Paragraph 2: Mission</a:t>
            </a:r>
            <a:endParaRPr lang="en-US" b="1" dirty="0"/>
          </a:p>
        </p:txBody>
      </p:sp>
      <p:sp>
        <p:nvSpPr>
          <p:cNvPr id="3" name="Content Placeholder 2"/>
          <p:cNvSpPr>
            <a:spLocks noGrp="1"/>
          </p:cNvSpPr>
          <p:nvPr>
            <p:ph idx="1"/>
          </p:nvPr>
        </p:nvSpPr>
        <p:spPr>
          <a:xfrm>
            <a:off x="685800" y="1600201"/>
            <a:ext cx="3352800" cy="3733800"/>
          </a:xfrm>
        </p:spPr>
        <p:txBody>
          <a:bodyPr/>
          <a:lstStyle/>
          <a:p>
            <a:r>
              <a:rPr lang="en-US" dirty="0" smtClean="0"/>
              <a:t>It contains a statement of what a given unit is assigned to execute. It must be clear and concise. </a:t>
            </a:r>
          </a:p>
          <a:p>
            <a:r>
              <a:rPr lang="en-US" dirty="0" smtClean="0"/>
              <a:t>Gives the primary task of the unit and its objectives in five-</a:t>
            </a:r>
            <a:r>
              <a:rPr lang="en-US" dirty="0" err="1" smtClean="0"/>
              <a:t>Ws</a:t>
            </a:r>
            <a:r>
              <a:rPr lang="en-US" dirty="0" smtClean="0"/>
              <a:t>; </a:t>
            </a:r>
            <a:r>
              <a:rPr lang="en-US" b="1" dirty="0" smtClean="0"/>
              <a:t>Who </a:t>
            </a:r>
            <a:r>
              <a:rPr lang="en-US" dirty="0" smtClean="0"/>
              <a:t>(unit) </a:t>
            </a:r>
            <a:r>
              <a:rPr lang="en-US" b="1" dirty="0" smtClean="0"/>
              <a:t>What </a:t>
            </a:r>
            <a:r>
              <a:rPr lang="en-US" dirty="0" smtClean="0"/>
              <a:t>(assignment) </a:t>
            </a:r>
            <a:r>
              <a:rPr lang="en-US" b="1" dirty="0" smtClean="0"/>
              <a:t>Where </a:t>
            </a:r>
            <a:r>
              <a:rPr lang="en-US" dirty="0" smtClean="0"/>
              <a:t>(location) </a:t>
            </a:r>
            <a:r>
              <a:rPr lang="en-US" b="1" dirty="0" smtClean="0"/>
              <a:t>Why</a:t>
            </a:r>
            <a:r>
              <a:rPr lang="en-US" dirty="0" smtClean="0"/>
              <a:t>( purpose) </a:t>
            </a:r>
            <a:r>
              <a:rPr lang="en-US" b="1" dirty="0" smtClean="0"/>
              <a:t>When </a:t>
            </a:r>
            <a:r>
              <a:rPr lang="en-US" dirty="0" smtClean="0"/>
              <a:t>(time).  </a:t>
            </a:r>
          </a:p>
          <a:p>
            <a:endParaRPr lang="en-US" dirty="0"/>
          </a:p>
        </p:txBody>
      </p:sp>
      <p:pic>
        <p:nvPicPr>
          <p:cNvPr id="8194" name="Picture 2" descr="C:\Users\The Host Senior\Pictures\opord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3472" y="1676400"/>
            <a:ext cx="4672012"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2752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Paragraph 3: Execution</a:t>
            </a:r>
            <a:endParaRPr lang="en-US" b="1" dirty="0"/>
          </a:p>
        </p:txBody>
      </p:sp>
      <p:sp>
        <p:nvSpPr>
          <p:cNvPr id="3" name="Content Placeholder 2"/>
          <p:cNvSpPr>
            <a:spLocks noGrp="1"/>
          </p:cNvSpPr>
          <p:nvPr>
            <p:ph idx="1"/>
          </p:nvPr>
        </p:nvSpPr>
        <p:spPr>
          <a:xfrm>
            <a:off x="685800" y="1600201"/>
            <a:ext cx="2819400" cy="3733800"/>
          </a:xfrm>
        </p:spPr>
        <p:txBody>
          <a:bodyPr>
            <a:normAutofit/>
          </a:bodyPr>
          <a:lstStyle/>
          <a:p>
            <a:r>
              <a:rPr lang="en-US" dirty="0" smtClean="0"/>
              <a:t>This paragraph contains the information on how the task/operation will be performed. </a:t>
            </a:r>
          </a:p>
          <a:p>
            <a:r>
              <a:rPr lang="en-US" dirty="0" smtClean="0"/>
              <a:t>It contains four sub-paragraphs: Commander’s intent, Operation concept, Tasks and Coordinating Instructions</a:t>
            </a:r>
            <a:r>
              <a:rPr lang="en-US" dirty="0" smtClean="0"/>
              <a:t>.</a:t>
            </a:r>
            <a:endParaRPr lang="en-US" dirty="0" smtClean="0"/>
          </a:p>
        </p:txBody>
      </p:sp>
      <p:pic>
        <p:nvPicPr>
          <p:cNvPr id="9219" name="Picture 3" descr="C:\Users\The Host Senior\Pictures\opors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2077" y="1905000"/>
            <a:ext cx="5257800" cy="3154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2765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Paragraph 3: Execution</a:t>
            </a:r>
            <a:endParaRPr lang="en-US" dirty="0"/>
          </a:p>
        </p:txBody>
      </p:sp>
      <p:sp>
        <p:nvSpPr>
          <p:cNvPr id="3" name="Content Placeholder 2"/>
          <p:cNvSpPr>
            <a:spLocks noGrp="1"/>
          </p:cNvSpPr>
          <p:nvPr>
            <p:ph idx="1"/>
          </p:nvPr>
        </p:nvSpPr>
        <p:spPr>
          <a:xfrm>
            <a:off x="609600" y="1600201"/>
            <a:ext cx="7696200" cy="3733800"/>
          </a:xfrm>
        </p:spPr>
        <p:txBody>
          <a:bodyPr>
            <a:normAutofit/>
          </a:bodyPr>
          <a:lstStyle/>
          <a:p>
            <a:pPr lvl="2">
              <a:buFont typeface="Wingdings" pitchFamily="2" charset="2"/>
              <a:buChar char="q"/>
            </a:pPr>
            <a:r>
              <a:rPr lang="en-US" b="1" dirty="0"/>
              <a:t>Commander’s Intent: </a:t>
            </a:r>
            <a:r>
              <a:rPr lang="en-US" dirty="0"/>
              <a:t>Ties together the concept of operation and the mission statement</a:t>
            </a:r>
          </a:p>
          <a:p>
            <a:pPr lvl="2">
              <a:buFont typeface="Wingdings" pitchFamily="2" charset="2"/>
              <a:buChar char="q"/>
            </a:pPr>
            <a:r>
              <a:rPr lang="en-US" b="1" dirty="0"/>
              <a:t>Concept of operation: </a:t>
            </a:r>
            <a:r>
              <a:rPr lang="en-US" dirty="0"/>
              <a:t>Contains scheme of Maneuver and Fire Support Plan</a:t>
            </a:r>
          </a:p>
          <a:p>
            <a:pPr lvl="3">
              <a:buFont typeface="Wingdings" pitchFamily="2" charset="2"/>
              <a:buChar char="ü"/>
            </a:pPr>
            <a:r>
              <a:rPr lang="en-US" b="1" u="sng" dirty="0"/>
              <a:t>Scheme of maneuver: </a:t>
            </a:r>
            <a:r>
              <a:rPr lang="en-US" dirty="0"/>
              <a:t>Overview of how junior units will execute the plan. It uses anonymous terms and does not mention specific units. </a:t>
            </a:r>
          </a:p>
          <a:p>
            <a:pPr lvl="3">
              <a:buFont typeface="Wingdings" pitchFamily="2" charset="2"/>
              <a:buChar char="ü"/>
            </a:pPr>
            <a:r>
              <a:rPr lang="en-US" b="1" u="sng" dirty="0"/>
              <a:t>Fire Support Plan: </a:t>
            </a:r>
            <a:r>
              <a:rPr lang="en-US" dirty="0"/>
              <a:t> It explains how the fire support will come in in helping the complementation of the scheme of maneuver. </a:t>
            </a:r>
            <a:endParaRPr lang="en-US" b="1" u="sng" dirty="0"/>
          </a:p>
          <a:p>
            <a:pPr lvl="2">
              <a:buFont typeface="Wingdings" pitchFamily="2" charset="2"/>
              <a:buChar char="q"/>
            </a:pPr>
            <a:r>
              <a:rPr lang="en-US" dirty="0"/>
              <a:t> </a:t>
            </a:r>
            <a:r>
              <a:rPr lang="en-US" b="1" dirty="0"/>
              <a:t>Tasks : </a:t>
            </a:r>
            <a:r>
              <a:rPr lang="en-US" dirty="0"/>
              <a:t>Explains the specific missions that each subordinate unit must complete. The units must answer the five </a:t>
            </a:r>
            <a:r>
              <a:rPr lang="en-US" b="1" dirty="0" err="1"/>
              <a:t>W</a:t>
            </a:r>
            <a:r>
              <a:rPr lang="en-US" dirty="0" err="1"/>
              <a:t>s</a:t>
            </a:r>
            <a:r>
              <a:rPr lang="en-US" dirty="0"/>
              <a:t> of their missions in their mission statements.</a:t>
            </a:r>
          </a:p>
          <a:p>
            <a:pPr lvl="2">
              <a:buFont typeface="Wingdings" pitchFamily="2" charset="2"/>
              <a:buChar char="q"/>
            </a:pPr>
            <a:r>
              <a:rPr lang="en-US" b="1" dirty="0"/>
              <a:t>Coordinating Instructions: </a:t>
            </a:r>
            <a:r>
              <a:rPr lang="en-US" dirty="0"/>
              <a:t>These are  specific instructions that tie together the missions.  They include time of attack, the main effort/base unit and order of movement, security,  route to the objective and tactical control measures. </a:t>
            </a:r>
          </a:p>
          <a:p>
            <a:endParaRPr lang="en-US" dirty="0"/>
          </a:p>
        </p:txBody>
      </p:sp>
    </p:spTree>
    <p:extLst>
      <p:ext uri="{BB962C8B-B14F-4D97-AF65-F5344CB8AC3E}">
        <p14:creationId xmlns:p14="http://schemas.microsoft.com/office/powerpoint/2010/main" val="2382662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Paragraph 4: Administration and logistics</a:t>
            </a:r>
            <a:endParaRPr lang="en-US" b="1" dirty="0"/>
          </a:p>
        </p:txBody>
      </p:sp>
      <p:sp>
        <p:nvSpPr>
          <p:cNvPr id="3" name="Content Placeholder 2"/>
          <p:cNvSpPr>
            <a:spLocks noGrp="1"/>
          </p:cNvSpPr>
          <p:nvPr>
            <p:ph idx="1"/>
          </p:nvPr>
        </p:nvSpPr>
        <p:spPr>
          <a:xfrm>
            <a:off x="685800" y="1600201"/>
            <a:ext cx="4343400" cy="3733800"/>
          </a:xfrm>
        </p:spPr>
        <p:txBody>
          <a:bodyPr>
            <a:normAutofit lnSpcReduction="10000"/>
          </a:bodyPr>
          <a:lstStyle/>
          <a:p>
            <a:r>
              <a:rPr lang="en-US" dirty="0" smtClean="0"/>
              <a:t>The paragraph covers all the information that the units can use for their resupply, equipment recovery and evacuating the prisoners and the injured. It is represented by 4Bs: </a:t>
            </a:r>
            <a:r>
              <a:rPr lang="en-US" b="1" dirty="0"/>
              <a:t>B</a:t>
            </a:r>
            <a:r>
              <a:rPr lang="en-US" b="1" dirty="0" smtClean="0"/>
              <a:t>ullets</a:t>
            </a:r>
            <a:r>
              <a:rPr lang="en-US" dirty="0" smtClean="0"/>
              <a:t>(ammunition), </a:t>
            </a:r>
            <a:r>
              <a:rPr lang="en-US" b="1" dirty="0" smtClean="0"/>
              <a:t>Beans</a:t>
            </a:r>
            <a:r>
              <a:rPr lang="en-US" dirty="0" smtClean="0"/>
              <a:t> (chow) </a:t>
            </a:r>
            <a:r>
              <a:rPr lang="en-US" b="1" dirty="0" err="1" smtClean="0"/>
              <a:t>Badguys</a:t>
            </a:r>
            <a:r>
              <a:rPr lang="en-US" dirty="0" smtClean="0"/>
              <a:t> (EPWs) and </a:t>
            </a:r>
            <a:r>
              <a:rPr lang="en-US" b="1" dirty="0" err="1" smtClean="0"/>
              <a:t>Band-aids</a:t>
            </a:r>
            <a:r>
              <a:rPr lang="en-US" b="1" dirty="0" smtClean="0"/>
              <a:t> </a:t>
            </a:r>
            <a:r>
              <a:rPr lang="en-US" dirty="0" smtClean="0"/>
              <a:t>(MEDEVAC)</a:t>
            </a:r>
          </a:p>
          <a:p>
            <a:pPr lvl="1">
              <a:buFont typeface="Wingdings" pitchFamily="2" charset="2"/>
              <a:buChar char="v"/>
            </a:pPr>
            <a:r>
              <a:rPr lang="en-US" b="1" dirty="0" smtClean="0"/>
              <a:t>Administration:</a:t>
            </a:r>
            <a:r>
              <a:rPr lang="en-US" dirty="0" smtClean="0"/>
              <a:t> medical evacuation procedure for the injured and enemy prisoners of war (EPWs)</a:t>
            </a:r>
          </a:p>
          <a:p>
            <a:pPr lvl="1">
              <a:buFont typeface="Wingdings" pitchFamily="2" charset="2"/>
              <a:buChar char="v"/>
            </a:pPr>
            <a:r>
              <a:rPr lang="en-US" b="1" dirty="0" smtClean="0"/>
              <a:t>Logistics:</a:t>
            </a:r>
            <a:r>
              <a:rPr lang="en-US" dirty="0" smtClean="0"/>
              <a:t> Preliminary issue and resupply procedures, transportation etc. </a:t>
            </a:r>
            <a:endParaRPr lang="en-US" b="1" dirty="0"/>
          </a:p>
        </p:txBody>
      </p:sp>
      <p:pic>
        <p:nvPicPr>
          <p:cNvPr id="10242" name="Picture 2" descr="C:\Users\The Host Senior\Pictures\opord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45662" y="1676400"/>
            <a:ext cx="4045938"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6143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Paragraph 5: Command and Signal</a:t>
            </a:r>
            <a:endParaRPr lang="en-US" b="1" dirty="0"/>
          </a:p>
        </p:txBody>
      </p:sp>
      <p:sp>
        <p:nvSpPr>
          <p:cNvPr id="3" name="Content Placeholder 2"/>
          <p:cNvSpPr>
            <a:spLocks noGrp="1"/>
          </p:cNvSpPr>
          <p:nvPr>
            <p:ph idx="1"/>
          </p:nvPr>
        </p:nvSpPr>
        <p:spPr>
          <a:xfrm>
            <a:off x="685800" y="1600201"/>
            <a:ext cx="3733800" cy="3733800"/>
          </a:xfrm>
        </p:spPr>
        <p:txBody>
          <a:bodyPr>
            <a:normAutofit fontScale="85000" lnSpcReduction="10000"/>
          </a:bodyPr>
          <a:lstStyle/>
          <a:p>
            <a:r>
              <a:rPr lang="en-US" dirty="0" smtClean="0"/>
              <a:t>This is the last paragraph which contains information and instructions on command and control functions. </a:t>
            </a:r>
          </a:p>
          <a:p>
            <a:pPr lvl="1">
              <a:buFont typeface="Wingdings" pitchFamily="2" charset="2"/>
              <a:buChar char="v"/>
            </a:pPr>
            <a:r>
              <a:rPr lang="en-US" b="1" dirty="0" smtClean="0"/>
              <a:t>Command: </a:t>
            </a:r>
            <a:r>
              <a:rPr lang="en-US" dirty="0"/>
              <a:t>I</a:t>
            </a:r>
            <a:r>
              <a:rPr lang="en-US" dirty="0" smtClean="0"/>
              <a:t>dentifies one’s location, the location of the leaders and junior leaders as required. </a:t>
            </a:r>
          </a:p>
          <a:p>
            <a:pPr lvl="1">
              <a:buFont typeface="Wingdings" pitchFamily="2" charset="2"/>
              <a:buChar char="v"/>
            </a:pPr>
            <a:r>
              <a:rPr lang="en-US" b="1" dirty="0" smtClean="0"/>
              <a:t>Signal: </a:t>
            </a:r>
            <a:r>
              <a:rPr lang="en-US" dirty="0" smtClean="0"/>
              <a:t>Identifies signal instructions to be used in the operation. Signal instructions include: </a:t>
            </a:r>
          </a:p>
          <a:p>
            <a:pPr marL="1200150" lvl="2" indent="-342900">
              <a:buFont typeface="Wingdings" pitchFamily="2" charset="2"/>
              <a:buChar char="Ø"/>
            </a:pPr>
            <a:r>
              <a:rPr lang="en-US" dirty="0" smtClean="0"/>
              <a:t>Prearranged signals</a:t>
            </a:r>
          </a:p>
          <a:p>
            <a:pPr marL="1200150" lvl="2" indent="-342900">
              <a:buFont typeface="Wingdings" pitchFamily="2" charset="2"/>
              <a:buChar char="Ø"/>
            </a:pPr>
            <a:r>
              <a:rPr lang="en-US" dirty="0" smtClean="0"/>
              <a:t>Radio call signs and radio procedures</a:t>
            </a:r>
          </a:p>
          <a:p>
            <a:pPr marL="1200150" lvl="2" indent="-342900">
              <a:buFont typeface="Wingdings" pitchFamily="2" charset="2"/>
              <a:buChar char="Ø"/>
            </a:pPr>
            <a:r>
              <a:rPr lang="en-US" dirty="0" smtClean="0"/>
              <a:t>Restricted use of communication</a:t>
            </a:r>
          </a:p>
          <a:p>
            <a:pPr marL="1200150" lvl="2" indent="-342900">
              <a:buFont typeface="Wingdings" pitchFamily="2" charset="2"/>
              <a:buChar char="Ø"/>
            </a:pPr>
            <a:r>
              <a:rPr lang="en-US" dirty="0" smtClean="0"/>
              <a:t>Emergency signals</a:t>
            </a:r>
          </a:p>
          <a:p>
            <a:pPr marL="1200150" lvl="2" indent="-342900">
              <a:buFont typeface="Wingdings" pitchFamily="2" charset="2"/>
              <a:buChar char="Ø"/>
            </a:pPr>
            <a:r>
              <a:rPr lang="en-US" dirty="0" smtClean="0"/>
              <a:t>Countersigns and passwords</a:t>
            </a:r>
          </a:p>
          <a:p>
            <a:pPr marL="1200150" lvl="2" indent="-342900">
              <a:buFont typeface="Wingdings" pitchFamily="2" charset="2"/>
              <a:buChar char="Ø"/>
            </a:pPr>
            <a:r>
              <a:rPr lang="en-US" dirty="0" smtClean="0"/>
              <a:t>Pyrotechnics</a:t>
            </a:r>
          </a:p>
          <a:p>
            <a:pPr marL="857250" lvl="2" indent="0">
              <a:buNone/>
            </a:pPr>
            <a:endParaRPr lang="en-US" dirty="0" smtClean="0"/>
          </a:p>
          <a:p>
            <a:pPr marL="1200150" lvl="2" indent="-342900">
              <a:buFont typeface="Wingdings" pitchFamily="2" charset="2"/>
              <a:buChar char="Ø"/>
            </a:pPr>
            <a:endParaRPr lang="en-US" dirty="0" smtClean="0"/>
          </a:p>
          <a:p>
            <a:pPr marL="1200150" lvl="2" indent="-342900">
              <a:buFont typeface="Wingdings" pitchFamily="2" charset="2"/>
              <a:buChar char="Ø"/>
            </a:pPr>
            <a:endParaRPr lang="en-US" dirty="0"/>
          </a:p>
        </p:txBody>
      </p:sp>
      <p:pic>
        <p:nvPicPr>
          <p:cNvPr id="11266" name="Picture 2" descr="C:\Users\The Host Senior\Pictures\opord 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94154" y="2035452"/>
            <a:ext cx="4397446" cy="3140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2130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Introduction</a:t>
            </a:r>
            <a:endParaRPr lang="en-US" dirty="0"/>
          </a:p>
        </p:txBody>
      </p:sp>
      <p:sp>
        <p:nvSpPr>
          <p:cNvPr id="3" name="Content Placeholder 2"/>
          <p:cNvSpPr>
            <a:spLocks noGrp="1"/>
          </p:cNvSpPr>
          <p:nvPr>
            <p:ph idx="1"/>
          </p:nvPr>
        </p:nvSpPr>
        <p:spPr/>
        <p:txBody>
          <a:bodyPr>
            <a:normAutofit/>
          </a:bodyPr>
          <a:lstStyle/>
          <a:p>
            <a:r>
              <a:rPr lang="en-US" sz="2400" dirty="0" smtClean="0"/>
              <a:t>Operation order (OPORD) refers to a directive that a leader gives to his junior leaders to ensure that there is a coordinated performance of a given order. </a:t>
            </a:r>
          </a:p>
          <a:p>
            <a:r>
              <a:rPr lang="en-US" sz="2400" dirty="0" smtClean="0"/>
              <a:t>Army OPORD brief utilizes a five-paragraph format to ensure that the junior leaders understand the order and execute it in completeness. </a:t>
            </a:r>
          </a:p>
          <a:p>
            <a:r>
              <a:rPr lang="en-US" sz="2400" dirty="0" smtClean="0"/>
              <a:t>A leader issues his OPORD briefing orally using notes that follow the five-paragraph format. </a:t>
            </a:r>
          </a:p>
          <a:p>
            <a:endParaRPr lang="en-US" dirty="0" smtClean="0"/>
          </a:p>
          <a:p>
            <a:endParaRPr lang="en-US" dirty="0"/>
          </a:p>
        </p:txBody>
      </p:sp>
    </p:spTree>
    <p:extLst>
      <p:ext uri="{BB962C8B-B14F-4D97-AF65-F5344CB8AC3E}">
        <p14:creationId xmlns:p14="http://schemas.microsoft.com/office/powerpoint/2010/main" val="18598368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Paragraph 1: The Situation</a:t>
            </a:r>
            <a:br>
              <a:rPr lang="en-US" b="1" dirty="0"/>
            </a:br>
            <a:endParaRPr lang="en-US" dirty="0"/>
          </a:p>
        </p:txBody>
      </p:sp>
      <p:sp>
        <p:nvSpPr>
          <p:cNvPr id="3" name="Content Placeholder 2"/>
          <p:cNvSpPr>
            <a:spLocks noGrp="1"/>
          </p:cNvSpPr>
          <p:nvPr>
            <p:ph idx="1"/>
          </p:nvPr>
        </p:nvSpPr>
        <p:spPr>
          <a:xfrm>
            <a:off x="381000" y="1295400"/>
            <a:ext cx="4800600" cy="4419599"/>
          </a:xfrm>
        </p:spPr>
        <p:txBody>
          <a:bodyPr>
            <a:normAutofit fontScale="85000" lnSpcReduction="20000"/>
          </a:bodyPr>
          <a:lstStyle/>
          <a:p>
            <a:r>
              <a:rPr lang="en-US" sz="2800" dirty="0"/>
              <a:t>This paragraph involves information of detailed status of both enemy and friendly forces. It contains:</a:t>
            </a:r>
          </a:p>
          <a:p>
            <a:pPr lvl="2">
              <a:buFont typeface="Wingdings" pitchFamily="2" charset="2"/>
              <a:buChar char="v"/>
            </a:pPr>
            <a:r>
              <a:rPr lang="en-US" sz="2800" b="1" dirty="0"/>
              <a:t>Enemy Forces. </a:t>
            </a:r>
            <a:r>
              <a:rPr lang="en-US" sz="2800" dirty="0"/>
              <a:t>Information about the enemy. </a:t>
            </a:r>
            <a:r>
              <a:rPr lang="en-US" sz="2800" b="1" dirty="0" smtClean="0"/>
              <a:t>Enemy Forces also include pertinent data:</a:t>
            </a:r>
          </a:p>
          <a:p>
            <a:pPr lvl="3"/>
            <a:r>
              <a:rPr lang="en-US" sz="2800" b="1" dirty="0" smtClean="0"/>
              <a:t>Weather and light</a:t>
            </a:r>
          </a:p>
          <a:p>
            <a:pPr lvl="3"/>
            <a:r>
              <a:rPr lang="en-US" sz="2800" b="1" dirty="0" smtClean="0"/>
              <a:t>Terrain (OAKOK)</a:t>
            </a:r>
          </a:p>
          <a:p>
            <a:pPr lvl="3"/>
            <a:r>
              <a:rPr lang="en-US" sz="2800" b="1" dirty="0" smtClean="0"/>
              <a:t>Enemy Capabilities</a:t>
            </a:r>
          </a:p>
          <a:p>
            <a:pPr lvl="3"/>
            <a:r>
              <a:rPr lang="en-US" sz="2800" b="1" dirty="0" smtClean="0"/>
              <a:t>Enemy Composition</a:t>
            </a:r>
          </a:p>
          <a:p>
            <a:pPr lvl="3"/>
            <a:r>
              <a:rPr lang="en-US" sz="2800" b="1" dirty="0" smtClean="0"/>
              <a:t>Enemy Intentions</a:t>
            </a:r>
          </a:p>
          <a:p>
            <a:pPr marL="868680" lvl="2" indent="0">
              <a:buNone/>
            </a:pPr>
            <a:endParaRPr lang="en-US" b="1" dirty="0"/>
          </a:p>
          <a:p>
            <a:endParaRPr lang="en-US" dirty="0"/>
          </a:p>
        </p:txBody>
      </p:sp>
      <p:pic>
        <p:nvPicPr>
          <p:cNvPr id="2050" name="Picture 2" descr="C:\Users\The Host Senior\Pictures\opord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7462" y="1447801"/>
            <a:ext cx="3549488"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0607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Paragraph 1: The Situation</a:t>
            </a:r>
            <a:endParaRPr lang="en-US" dirty="0"/>
          </a:p>
        </p:txBody>
      </p:sp>
      <p:sp>
        <p:nvSpPr>
          <p:cNvPr id="3" name="Content Placeholder 2"/>
          <p:cNvSpPr>
            <a:spLocks noGrp="1"/>
          </p:cNvSpPr>
          <p:nvPr>
            <p:ph idx="1"/>
          </p:nvPr>
        </p:nvSpPr>
        <p:spPr>
          <a:xfrm>
            <a:off x="685800" y="1600201"/>
            <a:ext cx="4495800" cy="3733800"/>
          </a:xfrm>
        </p:spPr>
        <p:txBody>
          <a:bodyPr>
            <a:normAutofit fontScale="92500" lnSpcReduction="20000"/>
          </a:bodyPr>
          <a:lstStyle/>
          <a:p>
            <a:pPr marL="68580" indent="0">
              <a:buNone/>
            </a:pPr>
            <a:r>
              <a:rPr lang="en-US" sz="2400" dirty="0" err="1" smtClean="0"/>
              <a:t>Enenemy</a:t>
            </a:r>
            <a:r>
              <a:rPr lang="en-US" sz="2400" dirty="0" smtClean="0"/>
              <a:t> Forces: </a:t>
            </a:r>
          </a:p>
          <a:p>
            <a:pPr>
              <a:buFont typeface="Wingdings" pitchFamily="2" charset="2"/>
              <a:buChar char="q"/>
            </a:pPr>
            <a:r>
              <a:rPr lang="en-US" sz="2400" b="1" dirty="0" smtClean="0"/>
              <a:t>Terrain- </a:t>
            </a:r>
            <a:r>
              <a:rPr lang="en-US" sz="2400" dirty="0" smtClean="0"/>
              <a:t>Terrain defines the area of operations well as area of interest, advantages disadvantages t both friendly and enemy forces. They are abbreviated</a:t>
            </a:r>
            <a:r>
              <a:rPr lang="en-US" sz="2400" b="1" dirty="0" smtClean="0"/>
              <a:t> AOKOC</a:t>
            </a:r>
            <a:r>
              <a:rPr lang="en-US" sz="2400" dirty="0" smtClean="0"/>
              <a:t>:</a:t>
            </a:r>
          </a:p>
          <a:p>
            <a:pPr lvl="1">
              <a:buFont typeface="Wingdings" pitchFamily="2" charset="2"/>
              <a:buChar char="v"/>
            </a:pPr>
            <a:r>
              <a:rPr lang="en-US" sz="2400" dirty="0" smtClean="0"/>
              <a:t>Avenues of approach</a:t>
            </a:r>
          </a:p>
          <a:p>
            <a:pPr lvl="1">
              <a:buFont typeface="Wingdings" pitchFamily="2" charset="2"/>
              <a:buChar char="v"/>
            </a:pPr>
            <a:r>
              <a:rPr lang="en-US" sz="2400" dirty="0" smtClean="0"/>
              <a:t>Observation and field of fire</a:t>
            </a:r>
          </a:p>
          <a:p>
            <a:pPr lvl="1">
              <a:buFont typeface="Wingdings" pitchFamily="2" charset="2"/>
              <a:buChar char="v"/>
            </a:pPr>
            <a:r>
              <a:rPr lang="en-US" sz="2400" dirty="0" smtClean="0"/>
              <a:t>Key </a:t>
            </a:r>
            <a:r>
              <a:rPr lang="en-US" sz="2200" dirty="0" smtClean="0"/>
              <a:t>terrain</a:t>
            </a:r>
          </a:p>
          <a:p>
            <a:pPr lvl="1">
              <a:buFont typeface="Wingdings" pitchFamily="2" charset="2"/>
              <a:buChar char="v"/>
            </a:pPr>
            <a:r>
              <a:rPr lang="en-US" sz="2200" dirty="0" smtClean="0"/>
              <a:t>Obstacles</a:t>
            </a:r>
          </a:p>
          <a:p>
            <a:pPr lvl="1">
              <a:buFont typeface="Wingdings" pitchFamily="2" charset="2"/>
              <a:buChar char="v"/>
            </a:pPr>
            <a:r>
              <a:rPr lang="en-US" sz="2200" dirty="0" smtClean="0"/>
              <a:t>Cover and Concealment</a:t>
            </a:r>
          </a:p>
          <a:p>
            <a:pPr>
              <a:buFont typeface="Arial" pitchFamily="34" charset="0"/>
              <a:buChar char="•"/>
            </a:pPr>
            <a:endParaRPr lang="en-US" dirty="0" smtClean="0"/>
          </a:p>
          <a:p>
            <a:pPr marL="68580" indent="0">
              <a:buNone/>
            </a:pPr>
            <a:endParaRPr lang="en-US" dirty="0"/>
          </a:p>
        </p:txBody>
      </p:sp>
      <p:pic>
        <p:nvPicPr>
          <p:cNvPr id="3074" name="Picture 2" descr="C:\Users\The Host Senior\Pictures\opord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133600"/>
            <a:ext cx="3733800" cy="2884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592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Paragraph 1: The Situation</a:t>
            </a:r>
            <a:endParaRPr lang="en-US" dirty="0"/>
          </a:p>
        </p:txBody>
      </p:sp>
      <p:sp>
        <p:nvSpPr>
          <p:cNvPr id="3" name="Content Placeholder 2"/>
          <p:cNvSpPr>
            <a:spLocks noGrp="1"/>
          </p:cNvSpPr>
          <p:nvPr>
            <p:ph idx="1"/>
          </p:nvPr>
        </p:nvSpPr>
        <p:spPr>
          <a:xfrm>
            <a:off x="762000" y="1295400"/>
            <a:ext cx="4114800" cy="3733800"/>
          </a:xfrm>
        </p:spPr>
        <p:txBody>
          <a:bodyPr>
            <a:noAutofit/>
          </a:bodyPr>
          <a:lstStyle/>
          <a:p>
            <a:pPr>
              <a:buFont typeface="Wingdings" pitchFamily="2" charset="2"/>
              <a:buChar char="q"/>
            </a:pPr>
            <a:r>
              <a:rPr lang="en-US" b="1" dirty="0" smtClean="0"/>
              <a:t>Enemy Forces</a:t>
            </a:r>
          </a:p>
          <a:p>
            <a:pPr marL="68580" indent="0">
              <a:buNone/>
            </a:pPr>
            <a:r>
              <a:rPr lang="en-US" b="1" dirty="0" smtClean="0"/>
              <a:t>Weather and light Data- defines the advantages and disadvantages of weather to friendly and enemy forces as well as the impact to the mission. They include;</a:t>
            </a:r>
          </a:p>
          <a:p>
            <a:pPr lvl="1">
              <a:buFont typeface="Wingdings" pitchFamily="2" charset="2"/>
              <a:buChar char="v"/>
            </a:pPr>
            <a:r>
              <a:rPr lang="en-US" sz="2000" b="1" dirty="0" smtClean="0"/>
              <a:t>Precipitation</a:t>
            </a:r>
          </a:p>
          <a:p>
            <a:pPr lvl="1">
              <a:buFont typeface="Wingdings" pitchFamily="2" charset="2"/>
              <a:buChar char="v"/>
            </a:pPr>
            <a:r>
              <a:rPr lang="en-US" sz="2000" b="1" dirty="0" smtClean="0"/>
              <a:t>Temperature</a:t>
            </a:r>
          </a:p>
          <a:p>
            <a:pPr lvl="1">
              <a:buFont typeface="Wingdings" pitchFamily="2" charset="2"/>
              <a:buChar char="v"/>
            </a:pPr>
            <a:r>
              <a:rPr lang="en-US" sz="2000" b="1" dirty="0" smtClean="0"/>
              <a:t>Wind, dust, fog</a:t>
            </a:r>
          </a:p>
          <a:p>
            <a:pPr lvl="1">
              <a:buFont typeface="Wingdings" pitchFamily="2" charset="2"/>
              <a:buChar char="v"/>
            </a:pPr>
            <a:r>
              <a:rPr lang="en-US" sz="2000" b="1" dirty="0" smtClean="0"/>
              <a:t>Light Data include BMNT, Sunrise, Sunset, Moonrise, and Moonset</a:t>
            </a:r>
          </a:p>
        </p:txBody>
      </p:sp>
      <p:pic>
        <p:nvPicPr>
          <p:cNvPr id="4098" name="Picture 2" descr="C:\Users\The Host Senior\Pictures\opord 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9133" y="2133600"/>
            <a:ext cx="3996267" cy="241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681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Paragraph 1: The Situation</a:t>
            </a:r>
            <a:endParaRPr lang="en-US" dirty="0"/>
          </a:p>
        </p:txBody>
      </p:sp>
      <p:sp>
        <p:nvSpPr>
          <p:cNvPr id="3" name="Content Placeholder 2"/>
          <p:cNvSpPr>
            <a:spLocks noGrp="1"/>
          </p:cNvSpPr>
          <p:nvPr>
            <p:ph idx="1"/>
          </p:nvPr>
        </p:nvSpPr>
        <p:spPr>
          <a:xfrm>
            <a:off x="609600" y="1676400"/>
            <a:ext cx="4419600" cy="3352799"/>
          </a:xfrm>
        </p:spPr>
        <p:txBody>
          <a:bodyPr>
            <a:noAutofit/>
          </a:bodyPr>
          <a:lstStyle/>
          <a:p>
            <a:pPr>
              <a:buFont typeface="Wingdings" pitchFamily="2" charset="2"/>
              <a:buChar char="q"/>
            </a:pPr>
            <a:r>
              <a:rPr lang="en-US" sz="1600" b="1" dirty="0" smtClean="0"/>
              <a:t>Enemy Forces</a:t>
            </a:r>
          </a:p>
          <a:p>
            <a:pPr marL="68580" indent="0">
              <a:buNone/>
            </a:pPr>
            <a:r>
              <a:rPr lang="en-US" sz="1600" b="1" dirty="0" smtClean="0"/>
              <a:t>Enemy composition, strengths , Disposition- </a:t>
            </a:r>
            <a:r>
              <a:rPr lang="en-US" sz="1600" dirty="0" smtClean="0"/>
              <a:t>Defines the characteristics of the enemy as described in </a:t>
            </a:r>
            <a:r>
              <a:rPr lang="en-US" sz="1600" b="1" dirty="0" smtClean="0"/>
              <a:t>SALUTE, </a:t>
            </a:r>
            <a:r>
              <a:rPr lang="en-US" sz="1600" dirty="0" smtClean="0"/>
              <a:t>as well as the advantages and disadvantages to friendly and enemy forces and their impact on the mission. </a:t>
            </a:r>
          </a:p>
          <a:p>
            <a:pPr marL="68580" indent="0">
              <a:buNone/>
            </a:pPr>
            <a:r>
              <a:rPr lang="en-US" sz="1600" b="1" dirty="0" smtClean="0"/>
              <a:t>S- Size</a:t>
            </a:r>
          </a:p>
          <a:p>
            <a:pPr marL="68580" indent="0">
              <a:buNone/>
            </a:pPr>
            <a:r>
              <a:rPr lang="en-US" sz="1600" b="1" dirty="0" smtClean="0"/>
              <a:t>A- </a:t>
            </a:r>
            <a:r>
              <a:rPr lang="en-US" sz="1600" b="1" dirty="0" err="1" smtClean="0"/>
              <a:t>Ativities</a:t>
            </a:r>
            <a:endParaRPr lang="en-US" sz="1600" b="1" dirty="0" smtClean="0"/>
          </a:p>
          <a:p>
            <a:pPr marL="68580" indent="0">
              <a:buNone/>
            </a:pPr>
            <a:r>
              <a:rPr lang="en-US" sz="1600" b="1" dirty="0" smtClean="0"/>
              <a:t>L- Last seen location</a:t>
            </a:r>
          </a:p>
          <a:p>
            <a:pPr marL="68580" indent="0">
              <a:buNone/>
            </a:pPr>
            <a:r>
              <a:rPr lang="en-US" sz="1600" b="1" dirty="0" smtClean="0"/>
              <a:t>U- Their Unit designation</a:t>
            </a:r>
          </a:p>
          <a:p>
            <a:pPr marL="68580" indent="0">
              <a:buNone/>
            </a:pPr>
            <a:r>
              <a:rPr lang="en-US" sz="1600" b="1" dirty="0" smtClean="0"/>
              <a:t>T- Last time seen</a:t>
            </a:r>
          </a:p>
          <a:p>
            <a:pPr marL="68580" indent="0">
              <a:buNone/>
            </a:pPr>
            <a:r>
              <a:rPr lang="en-US" sz="1600" b="1" dirty="0" smtClean="0"/>
              <a:t>E- Equipment they have</a:t>
            </a:r>
            <a:endParaRPr lang="en-US" sz="1600" b="1" dirty="0"/>
          </a:p>
        </p:txBody>
      </p:sp>
      <p:pic>
        <p:nvPicPr>
          <p:cNvPr id="1027" name="Picture 3" descr="C:\Users\The Host Senior\Pictures\opord 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1369" y="2133600"/>
            <a:ext cx="4036093"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520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Paragraph 1: The Situation</a:t>
            </a:r>
            <a:endParaRPr lang="en-US" dirty="0"/>
          </a:p>
        </p:txBody>
      </p:sp>
      <p:sp>
        <p:nvSpPr>
          <p:cNvPr id="3" name="Content Placeholder 2"/>
          <p:cNvSpPr>
            <a:spLocks noGrp="1"/>
          </p:cNvSpPr>
          <p:nvPr>
            <p:ph idx="1"/>
          </p:nvPr>
        </p:nvSpPr>
        <p:spPr>
          <a:xfrm>
            <a:off x="685800" y="1600201"/>
            <a:ext cx="3200400" cy="3733800"/>
          </a:xfrm>
        </p:spPr>
        <p:txBody>
          <a:bodyPr>
            <a:normAutofit fontScale="85000" lnSpcReduction="10000"/>
          </a:bodyPr>
          <a:lstStyle/>
          <a:p>
            <a:pPr>
              <a:buFont typeface="Wingdings" pitchFamily="2" charset="2"/>
              <a:buChar char="q"/>
            </a:pPr>
            <a:r>
              <a:rPr lang="en-US" dirty="0" smtClean="0"/>
              <a:t>Enemy Forces</a:t>
            </a:r>
          </a:p>
          <a:p>
            <a:pPr marL="68580" indent="0">
              <a:buNone/>
            </a:pPr>
            <a:r>
              <a:rPr lang="en-US" b="1" dirty="0" smtClean="0"/>
              <a:t>Enemy Capability- This basically describes the enemy combating capability. It includes:</a:t>
            </a:r>
          </a:p>
          <a:p>
            <a:pPr lvl="1">
              <a:buFont typeface="Wingdings" pitchFamily="2" charset="2"/>
              <a:buChar char="v"/>
            </a:pPr>
            <a:r>
              <a:rPr lang="en-US" sz="2000" b="1" dirty="0" smtClean="0"/>
              <a:t>Range and orientation of direct and indirect fires</a:t>
            </a:r>
          </a:p>
          <a:p>
            <a:pPr lvl="1">
              <a:buFont typeface="Wingdings" pitchFamily="2" charset="2"/>
              <a:buChar char="v"/>
            </a:pPr>
            <a:r>
              <a:rPr lang="en-US" sz="2000" b="1" dirty="0" smtClean="0"/>
              <a:t>Reserves</a:t>
            </a:r>
          </a:p>
          <a:p>
            <a:pPr lvl="1">
              <a:buFont typeface="Wingdings" pitchFamily="2" charset="2"/>
              <a:buChar char="v"/>
            </a:pPr>
            <a:r>
              <a:rPr lang="en-US" sz="2000" b="1" dirty="0" smtClean="0"/>
              <a:t>Counter-attack forces</a:t>
            </a:r>
          </a:p>
          <a:p>
            <a:pPr lvl="1">
              <a:buFont typeface="Wingdings" pitchFamily="2" charset="2"/>
              <a:buChar char="v"/>
            </a:pPr>
            <a:r>
              <a:rPr lang="en-US" sz="2000" b="1" dirty="0" smtClean="0"/>
              <a:t>Repositioning ability</a:t>
            </a:r>
          </a:p>
          <a:p>
            <a:pPr lvl="1">
              <a:buFont typeface="Wingdings" pitchFamily="2" charset="2"/>
              <a:buChar char="v"/>
            </a:pPr>
            <a:r>
              <a:rPr lang="en-US" sz="2000" b="1" dirty="0" smtClean="0"/>
              <a:t>Mobility and counter-mobility</a:t>
            </a:r>
          </a:p>
        </p:txBody>
      </p:sp>
      <p:pic>
        <p:nvPicPr>
          <p:cNvPr id="5122" name="Picture 2" descr="C:\Users\The Host Senior\Pictures\opord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2155" y="2209800"/>
            <a:ext cx="4803899"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451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Paragraph 1: The Situation</a:t>
            </a:r>
            <a:endParaRPr lang="en-US" dirty="0"/>
          </a:p>
        </p:txBody>
      </p:sp>
      <p:sp>
        <p:nvSpPr>
          <p:cNvPr id="3" name="Content Placeholder 2"/>
          <p:cNvSpPr>
            <a:spLocks noGrp="1"/>
          </p:cNvSpPr>
          <p:nvPr>
            <p:ph idx="1"/>
          </p:nvPr>
        </p:nvSpPr>
        <p:spPr>
          <a:xfrm>
            <a:off x="381000" y="1600201"/>
            <a:ext cx="3352800" cy="3733800"/>
          </a:xfrm>
        </p:spPr>
        <p:txBody>
          <a:bodyPr>
            <a:normAutofit fontScale="92500" lnSpcReduction="20000"/>
          </a:bodyPr>
          <a:lstStyle/>
          <a:p>
            <a:pPr>
              <a:buFont typeface="Wingdings" pitchFamily="2" charset="2"/>
              <a:buChar char="q"/>
            </a:pPr>
            <a:r>
              <a:rPr lang="en-US" sz="2400" b="1" dirty="0" smtClean="0"/>
              <a:t>Enemy Forces</a:t>
            </a:r>
          </a:p>
          <a:p>
            <a:pPr marL="68580" indent="0">
              <a:buNone/>
            </a:pPr>
            <a:r>
              <a:rPr lang="en-US" sz="2400" b="1" dirty="0" smtClean="0"/>
              <a:t>Enemy Intentions- they include:</a:t>
            </a:r>
          </a:p>
          <a:p>
            <a:pPr lvl="1">
              <a:buFont typeface="Wingdings" pitchFamily="2" charset="2"/>
              <a:buChar char="v"/>
            </a:pPr>
            <a:r>
              <a:rPr lang="en-US" sz="2400" b="1" dirty="0" smtClean="0"/>
              <a:t>The most possible and dangerous enemy’s curse of action</a:t>
            </a:r>
          </a:p>
          <a:p>
            <a:pPr lvl="1">
              <a:buFont typeface="Wingdings" pitchFamily="2" charset="2"/>
              <a:buChar char="v"/>
            </a:pPr>
            <a:r>
              <a:rPr lang="en-US" sz="2400" b="1" dirty="0" smtClean="0"/>
              <a:t>How the enemy is likely to attack, or defend</a:t>
            </a:r>
          </a:p>
          <a:p>
            <a:pPr lvl="1">
              <a:buFont typeface="Wingdings" pitchFamily="2" charset="2"/>
              <a:buChar char="v"/>
            </a:pPr>
            <a:r>
              <a:rPr lang="en-US" sz="2400" b="1" dirty="0" smtClean="0"/>
              <a:t>Critical enemy events</a:t>
            </a:r>
            <a:endParaRPr lang="en-US" sz="2400" b="1" dirty="0"/>
          </a:p>
        </p:txBody>
      </p:sp>
      <p:pic>
        <p:nvPicPr>
          <p:cNvPr id="6146" name="Picture 2" descr="C:\Users\The Host Senior\Pictures\opord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7981" y="1822938"/>
            <a:ext cx="5582219" cy="3587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296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Paragraph 1: Situation</a:t>
            </a:r>
            <a:endParaRPr lang="en-US" dirty="0"/>
          </a:p>
        </p:txBody>
      </p:sp>
      <p:sp>
        <p:nvSpPr>
          <p:cNvPr id="3" name="Content Placeholder 2"/>
          <p:cNvSpPr>
            <a:spLocks noGrp="1"/>
          </p:cNvSpPr>
          <p:nvPr>
            <p:ph idx="1"/>
          </p:nvPr>
        </p:nvSpPr>
        <p:spPr>
          <a:xfrm>
            <a:off x="457200" y="1600200"/>
            <a:ext cx="4191000" cy="3733800"/>
          </a:xfrm>
        </p:spPr>
        <p:txBody>
          <a:bodyPr>
            <a:normAutofit fontScale="85000" lnSpcReduction="10000"/>
          </a:bodyPr>
          <a:lstStyle/>
          <a:p>
            <a:pPr lvl="2">
              <a:buFont typeface="Wingdings" pitchFamily="2" charset="2"/>
              <a:buChar char="v"/>
            </a:pPr>
            <a:r>
              <a:rPr lang="en-US" sz="2000" b="1" dirty="0"/>
              <a:t>Friendly Forces. </a:t>
            </a:r>
            <a:r>
              <a:rPr lang="en-US" sz="2000" dirty="0"/>
              <a:t>Information about missions as well as locations. They include adjacent unit missions, higher unit missions, and supporting unit missions. </a:t>
            </a:r>
          </a:p>
          <a:p>
            <a:pPr lvl="2">
              <a:buFont typeface="Wingdings" pitchFamily="2" charset="2"/>
              <a:buChar char="v"/>
            </a:pPr>
            <a:r>
              <a:rPr lang="en-US" sz="2000" b="1" dirty="0"/>
              <a:t>Attachments and detachments. </a:t>
            </a:r>
            <a:r>
              <a:rPr lang="en-US" sz="2000" dirty="0"/>
              <a:t>This contains information about non-organic units attached or organic units detached from the unit.  It must give the unit and effective time of attachment or detachment. It states “none” where there are no attachments and detachments</a:t>
            </a:r>
            <a:r>
              <a:rPr lang="en-US" dirty="0"/>
              <a:t>. </a:t>
            </a:r>
          </a:p>
          <a:p>
            <a:endParaRPr lang="en-US" dirty="0"/>
          </a:p>
        </p:txBody>
      </p:sp>
      <p:pic>
        <p:nvPicPr>
          <p:cNvPr id="7170" name="Picture 2" descr="C:\Users\The Host Senior\Pictures\opord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905000"/>
            <a:ext cx="4383791" cy="2917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223261"/>
      </p:ext>
    </p:extLst>
  </p:cSld>
  <p:clrMapOvr>
    <a:masterClrMapping/>
  </p:clrMapOvr>
</p:sld>
</file>

<file path=ppt/theme/theme1.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TM01859862[[fn=Urban Pop]]</Template>
  <TotalTime>179</TotalTime>
  <Words>824</Words>
  <Application>Microsoft Office PowerPoint</Application>
  <PresentationFormat>On-screen Show (4:3)</PresentationFormat>
  <Paragraphs>84</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Urban Pop</vt:lpstr>
      <vt:lpstr>Army OPORD Brief</vt:lpstr>
      <vt:lpstr>Introduction</vt:lpstr>
      <vt:lpstr>Paragraph 1: The Situation </vt:lpstr>
      <vt:lpstr>Paragraph 1: The Situation</vt:lpstr>
      <vt:lpstr>Paragraph 1: The Situation</vt:lpstr>
      <vt:lpstr>Paragraph 1: The Situation</vt:lpstr>
      <vt:lpstr>Paragraph 1: The Situation</vt:lpstr>
      <vt:lpstr>Paragraph 1: The Situation</vt:lpstr>
      <vt:lpstr>Paragraph 1: Situation</vt:lpstr>
      <vt:lpstr>Paragraph 2: Mission</vt:lpstr>
      <vt:lpstr>Paragraph 3: Execution</vt:lpstr>
      <vt:lpstr>Paragraph 3: Execution</vt:lpstr>
      <vt:lpstr>Paragraph 4: Administration and logistics</vt:lpstr>
      <vt:lpstr>Paragraph 5: Command and Signal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OPORD</dc:title>
  <dc:creator>The Host Senior</dc:creator>
  <cp:lastModifiedBy>The Host Senior</cp:lastModifiedBy>
  <cp:revision>20</cp:revision>
  <dcterms:created xsi:type="dcterms:W3CDTF">2021-02-13T14:01:58Z</dcterms:created>
  <dcterms:modified xsi:type="dcterms:W3CDTF">2021-02-20T05:09:09Z</dcterms:modified>
</cp:coreProperties>
</file>